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56" r:id="rId3"/>
    <p:sldId id="259" r:id="rId4"/>
    <p:sldId id="257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-123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30" d="100"/>
          <a:sy n="130" d="100"/>
        </p:scale>
        <p:origin x="1896" y="-3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7FBE3-5F2D-4424-9E45-7B06C4F8139F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4D9BD-1812-400D-AA0F-856ECC453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2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4D9BD-1812-400D-AA0F-856ECC453A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75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4D9BD-1812-400D-AA0F-856ECC453A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9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4D9BD-1812-400D-AA0F-856ECC453A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2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work group had 9 members: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3 DARS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3 Community Action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3 Workforce Solutions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 smtClean="0"/>
              <a:t>Sharing System Services work group wrote the Fact Sheet and Desk Guide for each program. Schedule for self instruction, webinars, training and coaching by supervisors.</a:t>
            </a:r>
          </a:p>
          <a:p>
            <a:pPr marL="228600" indent="-228600">
              <a:buAutoNum type="arabicPeriod"/>
            </a:pPr>
            <a:r>
              <a:rPr lang="en-US" dirty="0" smtClean="0"/>
              <a:t>Sharing System Customers work group developed process that a customer referral would be initiated by WIT registration with an additional one page referral form.</a:t>
            </a:r>
          </a:p>
          <a:p>
            <a:pPr marL="228600" indent="-228600">
              <a:buFontTx/>
              <a:buAutoNum type="arabicPeriod"/>
            </a:pPr>
            <a:r>
              <a:rPr lang="en-US" dirty="0" smtClean="0"/>
              <a:t>PPT for WIT training developed. Schedule for self instruction, webinars, training and coaching by supervisors.</a:t>
            </a:r>
          </a:p>
          <a:p>
            <a:pPr marL="228600" indent="-228600">
              <a:buAutoNum type="arabicPeriod"/>
            </a:pPr>
            <a:r>
              <a:rPr lang="en-US" dirty="0" smtClean="0"/>
              <a:t> Work groups  identified who (which positions in each organization) will have access to the other partners’ management systems.  </a:t>
            </a:r>
          </a:p>
          <a:p>
            <a:pPr marL="228600" indent="-228600">
              <a:buAutoNum type="arabicPeriod" startAt="4"/>
            </a:pPr>
            <a:r>
              <a:rPr lang="en-US" dirty="0" smtClean="0"/>
              <a:t>Documenting actions taken on customer referral will be entered into TWIST case notes by WSRCA, DARS and AEL staff. </a:t>
            </a:r>
          </a:p>
          <a:p>
            <a:pPr marL="228600" indent="-228600">
              <a:buAutoNum type="arabicPeriod" startAt="6"/>
            </a:pPr>
            <a:r>
              <a:rPr lang="en-US" dirty="0" smtClean="0"/>
              <a:t>AEL and VR must visit workforce centers for tour and training</a:t>
            </a:r>
            <a:r>
              <a:rPr lang="en-US" smtClean="0"/>
              <a:t>.</a:t>
            </a:r>
            <a:r>
              <a:rPr lang="en-US" baseline="0" smtClean="0"/>
              <a:t> </a:t>
            </a:r>
          </a:p>
          <a:p>
            <a:pPr marL="228600" indent="-228600">
              <a:buAutoNum type="arabicPeriod" startAt="6"/>
            </a:pPr>
            <a:r>
              <a:rPr lang="en-US" baseline="0" smtClean="0"/>
              <a:t>Points </a:t>
            </a:r>
            <a:r>
              <a:rPr lang="en-US" baseline="0" dirty="0" smtClean="0"/>
              <a:t>of contact are important to build the needed relationship among staff.</a:t>
            </a:r>
          </a:p>
          <a:p>
            <a:pPr marL="228600" indent="-228600">
              <a:buAutoNum type="arabicPeriod" startAt="6"/>
            </a:pPr>
            <a:r>
              <a:rPr lang="en-US" dirty="0" smtClean="0"/>
              <a:t>System Customers work group is</a:t>
            </a:r>
            <a:r>
              <a:rPr lang="en-US" baseline="0" dirty="0" smtClean="0"/>
              <a:t> determining the referral tracking process. </a:t>
            </a:r>
            <a:endParaRPr lang="en-US" dirty="0" smtClean="0"/>
          </a:p>
          <a:p>
            <a:pPr marL="228600" indent="-228600">
              <a:buAutoNum type="arabicPeriod" startAt="4"/>
            </a:pPr>
            <a:endParaRPr lang="en-US" dirty="0" smtClean="0"/>
          </a:p>
          <a:p>
            <a:pPr marL="228600" indent="-228600">
              <a:buAutoNum type="arabicPeriod" startAt="4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4D9BD-1812-400D-AA0F-856ECC453AB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2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2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45840 h 720"/>
                  <a:gd name="T4" fmla="*/ 389 w 1000"/>
                  <a:gd name="T5" fmla="*/ 45840 h 720"/>
                  <a:gd name="T6" fmla="*/ 38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4 h 317"/>
                  <a:gd name="T4" fmla="*/ 624 w 624"/>
                  <a:gd name="T5" fmla="*/ 2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82 h 272"/>
                  <a:gd name="T4" fmla="*/ 240 w 624"/>
                  <a:gd name="T5" fmla="*/ 425 h 272"/>
                  <a:gd name="T6" fmla="*/ 624 w 624"/>
                  <a:gd name="T7" fmla="*/ 48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0 h 362"/>
                  <a:gd name="T4" fmla="*/ 248 w 632"/>
                  <a:gd name="T5" fmla="*/ 240 h 362"/>
                  <a:gd name="T6" fmla="*/ 632 w 632"/>
                  <a:gd name="T7" fmla="*/ 240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4 h 317"/>
                  <a:gd name="T4" fmla="*/ 624 w 624"/>
                  <a:gd name="T5" fmla="*/ 2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25 h 385"/>
                <a:gd name="T2" fmla="*/ 5762 w 5762"/>
                <a:gd name="T3" fmla="*/ 215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25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 sz="1350" dirty="0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350" dirty="0"/>
            </a:p>
          </p:txBody>
        </p:sp>
      </p:grpSp>
      <p:sp>
        <p:nvSpPr>
          <p:cNvPr id="9116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16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8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3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1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7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1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6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3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1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45840 h 720"/>
                  <a:gd name="T4" fmla="*/ 389 w 1000"/>
                  <a:gd name="T5" fmla="*/ 45840 h 720"/>
                  <a:gd name="T6" fmla="*/ 38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4 h 317"/>
                  <a:gd name="T4" fmla="*/ 624 w 624"/>
                  <a:gd name="T5" fmla="*/ 48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2 h 317"/>
                  <a:gd name="T4" fmla="*/ 624 w 624"/>
                  <a:gd name="T5" fmla="*/ 2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84 h 272"/>
                  <a:gd name="T4" fmla="*/ 240 w 624"/>
                  <a:gd name="T5" fmla="*/ 427 h 272"/>
                  <a:gd name="T6" fmla="*/ 624 w 624"/>
                  <a:gd name="T7" fmla="*/ 484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0 h 362"/>
                  <a:gd name="T4" fmla="*/ 248 w 632"/>
                  <a:gd name="T5" fmla="*/ 240 h 362"/>
                  <a:gd name="T6" fmla="*/ 632 w 632"/>
                  <a:gd name="T7" fmla="*/ 240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7 h 317"/>
                  <a:gd name="T4" fmla="*/ 624 w 624"/>
                  <a:gd name="T5" fmla="*/ 47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6 h 370"/>
                  <a:gd name="T4" fmla="*/ 624 w 624"/>
                  <a:gd name="T5" fmla="*/ 156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2 h 317"/>
                  <a:gd name="T4" fmla="*/ 624 w 624"/>
                  <a:gd name="T5" fmla="*/ 2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6 h 272"/>
                  <a:gd name="T4" fmla="*/ 240 w 624"/>
                  <a:gd name="T5" fmla="*/ 421 h 272"/>
                  <a:gd name="T6" fmla="*/ 624 w 624"/>
                  <a:gd name="T7" fmla="*/ 47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6" y="1668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3" y="166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4 h 317"/>
                  <a:gd name="T4" fmla="*/ 624 w 624"/>
                  <a:gd name="T5" fmla="*/ 48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0" y="1747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1" y="1693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4" y="1720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25 h 385"/>
                <a:gd name="T2" fmla="*/ 3239 w 5762"/>
                <a:gd name="T3" fmla="*/ 215 h 385"/>
                <a:gd name="T4" fmla="*/ 3239 w 5762"/>
                <a:gd name="T5" fmla="*/ 4 h 385"/>
                <a:gd name="T6" fmla="*/ 0 w 5762"/>
                <a:gd name="T7" fmla="*/ 0 h 385"/>
                <a:gd name="T8" fmla="*/ 0 w 5762"/>
                <a:gd name="T9" fmla="*/ 225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 sz="1350" dirty="0"/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3238 w 5761"/>
                <a:gd name="T3" fmla="*/ 0 h 189"/>
                <a:gd name="T4" fmla="*/ 323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 sz="1350" dirty="0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013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67CE9FC-B797-4DC1-A8A5-91F66344FA18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9014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014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50" smtClean="0">
                <a:solidFill>
                  <a:schemeClr val="tx1"/>
                </a:solidFill>
              </a:defRPr>
            </a:lvl1pPr>
          </a:lstStyle>
          <a:p>
            <a:fld id="{199BDD95-5F37-43B2-BB4F-BDCD0CC53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9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+mn-lt"/>
              </a:rPr>
              <a:t>Promising Practices in Integration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in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Rural Capital Area 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Community </a:t>
            </a:r>
            <a:r>
              <a:rPr lang="en-US" dirty="0"/>
              <a:t>Action </a:t>
            </a:r>
            <a:r>
              <a:rPr lang="en-US" dirty="0" smtClean="0"/>
              <a:t>Inc. of </a:t>
            </a:r>
            <a:r>
              <a:rPr lang="en-US" dirty="0"/>
              <a:t>Central </a:t>
            </a:r>
            <a:r>
              <a:rPr lang="en-US" dirty="0" smtClean="0"/>
              <a:t>Texas</a:t>
            </a:r>
          </a:p>
          <a:p>
            <a:pPr marL="0" indent="0">
              <a:buNone/>
            </a:pPr>
            <a:r>
              <a:rPr lang="en-US" dirty="0" smtClean="0"/>
              <a:t>Jon Engel, Adult Education Director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Workforce Solutions Rural Capital Area</a:t>
            </a:r>
          </a:p>
          <a:p>
            <a:pPr marL="0" indent="0">
              <a:buNone/>
            </a:pPr>
            <a:r>
              <a:rPr lang="en-US" dirty="0"/>
              <a:t>Jenna </a:t>
            </a:r>
            <a:r>
              <a:rPr lang="en-US" dirty="0" smtClean="0"/>
              <a:t>Akridge, Director </a:t>
            </a:r>
            <a:r>
              <a:rPr lang="en-US" dirty="0"/>
              <a:t>of Contracts &amp;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+mn-lt"/>
              </a:rPr>
              <a:t>Integration in Rural Capital Area</a:t>
            </a:r>
            <a:br>
              <a:rPr lang="en-US" sz="2800" dirty="0" smtClean="0">
                <a:latin typeface="+mn-lt"/>
              </a:rPr>
            </a:br>
            <a:r>
              <a:rPr lang="en-US" sz="2800" dirty="0">
                <a:latin typeface="+mn-lt"/>
              </a:rPr>
              <a:t>Three Planning Partners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AEL Provider - Community Action Inc. of Central Texas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Vocational Rehabilitation</a:t>
            </a:r>
          </a:p>
          <a:p>
            <a:endParaRPr lang="en-US" dirty="0" smtClean="0"/>
          </a:p>
          <a:p>
            <a:r>
              <a:rPr lang="en-US" dirty="0" smtClean="0"/>
              <a:t>Workforce </a:t>
            </a:r>
            <a:r>
              <a:rPr lang="en-US" dirty="0"/>
              <a:t>Solutions Rural Capital Area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Each partner identified their area of expertise.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latin typeface="+mn-lt"/>
              </a:rPr>
              <a:t>Integration in Rural Capital </a:t>
            </a:r>
            <a:r>
              <a:rPr lang="en-US" sz="2800" dirty="0" smtClean="0">
                <a:latin typeface="+mn-lt"/>
              </a:rPr>
              <a:t>Area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Three Workgroups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How to Share System Services (AEL)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/>
              <a:t>Focus on recruitment, orientation, intake, eligibility &amp; customer information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r>
              <a:rPr lang="en-US" dirty="0" smtClean="0"/>
              <a:t>How to Share System Customers (VR)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/>
              <a:t>Focus on referrals for appropriateness, timeliness &amp; follow through</a:t>
            </a:r>
          </a:p>
          <a:p>
            <a:pPr marL="342900" lvl="1" indent="0">
              <a:buNone/>
            </a:pPr>
            <a:endParaRPr lang="en-US" sz="1800" dirty="0" smtClean="0"/>
          </a:p>
          <a:p>
            <a:r>
              <a:rPr lang="en-US" dirty="0" smtClean="0"/>
              <a:t>Business &amp; Job Finding Services (WSRCA)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/>
              <a:t>Focus on job matching, job fairs &amp; employer services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latin typeface="+mn-lt"/>
              </a:rPr>
              <a:t>Integration in Rural Capital </a:t>
            </a:r>
            <a:r>
              <a:rPr lang="en-US" sz="2800" dirty="0" smtClean="0">
                <a:latin typeface="+mn-lt"/>
              </a:rPr>
              <a:t>Area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 smtClean="0">
                <a:latin typeface="+mn-lt"/>
              </a:rPr>
              <a:t>Work Group Products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714500"/>
            <a:ext cx="7772400" cy="4495800"/>
          </a:xfrm>
        </p:spPr>
        <p:txBody>
          <a:bodyPr/>
          <a:lstStyle/>
          <a:p>
            <a:r>
              <a:rPr lang="en-US" dirty="0" smtClean="0"/>
              <a:t>Fact Sheets &amp; Desk Guides for each program</a:t>
            </a:r>
          </a:p>
          <a:p>
            <a:r>
              <a:rPr lang="en-US" dirty="0" smtClean="0"/>
              <a:t>Referral Process  - WIT registration (plus one page)</a:t>
            </a:r>
          </a:p>
          <a:p>
            <a:r>
              <a:rPr lang="en-US" dirty="0" smtClean="0"/>
              <a:t>Identification of Staff for WIT, TWIST, PIRL – Accessing information systems is key to quality service</a:t>
            </a:r>
          </a:p>
          <a:p>
            <a:r>
              <a:rPr lang="en-US" dirty="0" smtClean="0"/>
              <a:t>Training Schedules</a:t>
            </a:r>
          </a:p>
          <a:p>
            <a:pPr marL="642938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WIT, TWIST, TEAMS, PIRL, customer referrals, desk guides……</a:t>
            </a:r>
          </a:p>
          <a:p>
            <a:pPr marL="642938" lvl="1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Workforce Center visits </a:t>
            </a:r>
          </a:p>
          <a:p>
            <a:r>
              <a:rPr lang="en-US" dirty="0" smtClean="0"/>
              <a:t>Points of Contact</a:t>
            </a:r>
            <a:endParaRPr lang="en-US" dirty="0"/>
          </a:p>
          <a:p>
            <a:pPr marL="642938" lvl="1" indent="-3429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642938" lvl="1" indent="-342900"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 marL="642938" lvl="1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latin typeface="+mn-lt"/>
              </a:rPr>
              <a:t>Integration in Rural Capital Area</a:t>
            </a:r>
            <a:br>
              <a:rPr lang="en-US" sz="2800" dirty="0">
                <a:latin typeface="+mn-lt"/>
              </a:rPr>
            </a:br>
            <a:r>
              <a:rPr lang="en-US" sz="2800" dirty="0" smtClean="0">
                <a:latin typeface="+mn-lt"/>
              </a:rPr>
              <a:t>Leadership 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WSRCA Executive Director,</a:t>
            </a:r>
          </a:p>
          <a:p>
            <a:pPr marL="0" indent="0" algn="ctr">
              <a:buNone/>
            </a:pPr>
            <a:r>
              <a:rPr lang="en-US" dirty="0" smtClean="0"/>
              <a:t>VR Regional Director,</a:t>
            </a:r>
          </a:p>
          <a:p>
            <a:pPr marL="0" indent="0" algn="ctr">
              <a:buNone/>
            </a:pPr>
            <a:r>
              <a:rPr lang="en-US" smtClean="0"/>
              <a:t>and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AEL Adult Education Director</a:t>
            </a:r>
          </a:p>
          <a:p>
            <a:pPr marL="0" indent="0" algn="ctr">
              <a:buNone/>
            </a:pPr>
            <a:r>
              <a:rPr lang="en-US" dirty="0" smtClean="0"/>
              <a:t>have committed to meet quarterly to: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642938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Review implementation of plan by target date</a:t>
            </a:r>
          </a:p>
          <a:p>
            <a:pPr marL="642938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Evaluate effectiveness of plan – number of referrals, effectiveness of referrals, number of co-enrollments</a:t>
            </a:r>
          </a:p>
          <a:p>
            <a:pPr marL="642938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Adjust plan as needed for continuous improvement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233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1" id="{42D86C26-0AF7-46B8-99E9-9F7E9123C35B}" vid="{B9BCBC7F-0F8E-471B-BB81-F858FA6FCB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177</TotalTime>
  <Words>411</Words>
  <Application>Microsoft Office PowerPoint</Application>
  <PresentationFormat>On-screen Show (4:3)</PresentationFormat>
  <Paragraphs>72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Promising Practices in Integration in  Rural Capital Area </vt:lpstr>
      <vt:lpstr>Integration in Rural Capital Area Three Planning Partners </vt:lpstr>
      <vt:lpstr>Integration in Rural Capital Area Three Workgroups </vt:lpstr>
      <vt:lpstr>Integration in Rural Capital Area Work Group Products</vt:lpstr>
      <vt:lpstr>Integration in Rural Capital Area Leadership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in Rural Capital Area</dc:title>
  <dc:creator>Jenna Akridge</dc:creator>
  <cp:lastModifiedBy>Green,Anson</cp:lastModifiedBy>
  <cp:revision>20</cp:revision>
  <cp:lastPrinted>2016-09-02T20:14:06Z</cp:lastPrinted>
  <dcterms:created xsi:type="dcterms:W3CDTF">2016-08-30T21:55:34Z</dcterms:created>
  <dcterms:modified xsi:type="dcterms:W3CDTF">2016-09-09T17:08:16Z</dcterms:modified>
</cp:coreProperties>
</file>